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4"/>
  </p:sldMasterIdLst>
  <p:notesMasterIdLst>
    <p:notesMasterId r:id="rId11"/>
  </p:notesMasterIdLst>
  <p:sldIdLst>
    <p:sldId id="317" r:id="rId5"/>
    <p:sldId id="312" r:id="rId6"/>
    <p:sldId id="313" r:id="rId7"/>
    <p:sldId id="314" r:id="rId8"/>
    <p:sldId id="315" r:id="rId9"/>
    <p:sldId id="31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424F12-6611-4F02-B7E3-32D74121FA1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4AD997-75DA-4B79-B36B-B3D0D3C2217A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3938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08CC-E19C-4165-B8B6-62A1EC9CDF2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7518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80DE-668B-4011-A650-481AEAC2D10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531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A8CC-8AA9-4491-8670-B4A3893858F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6580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715000" y="1600200"/>
            <a:ext cx="3124200" cy="21717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715000" y="3924300"/>
            <a:ext cx="3124200" cy="21717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52400" y="6248400"/>
            <a:ext cx="1901825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B5690B7-0B2A-49AE-ABFB-32A0DD3E12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4285207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438400" y="1600200"/>
            <a:ext cx="3124200" cy="21717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715000" y="1600200"/>
            <a:ext cx="3124200" cy="21717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438400" y="3924300"/>
            <a:ext cx="3124200" cy="21717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924300"/>
            <a:ext cx="3124200" cy="21717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2400" y="6248400"/>
            <a:ext cx="1901825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0F8D490-2495-41F5-985E-98C609646F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9217697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1924-060A-4B86-AA25-8671BC4B310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4725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CF51B-6151-4028-897E-C25485E7EF3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4195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7C83-3991-485D-BD07-63DA3AA614E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2134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9644-5DDE-4766-BBFD-86DF6EFDC4E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143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918-C942-44CB-BDC1-A3D10957585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276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85BEE-5782-4DC5-BF67-5162D427C63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1454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2E77D-5D34-43CB-9662-AB31DB7BE40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587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4C3E-D0EE-4F8E-AD23-95E66507771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7983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ACF9B-1748-4057-86CF-6BF8C84A616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077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r>
              <a:rPr lang="en-US" altLang="en-US" sz="4800" dirty="0" smtClean="0"/>
              <a:t>10.3 a </a:t>
            </a:r>
            <a:r>
              <a:rPr lang="en-US" altLang="en-US" sz="4800" dirty="0"/>
              <a:t/>
            </a:r>
            <a:br>
              <a:rPr lang="en-US" altLang="en-US" sz="4800" dirty="0"/>
            </a:br>
            <a:r>
              <a:rPr lang="en-US" altLang="en-US" sz="4800" dirty="0" smtClean="0"/>
              <a:t>Operations with </a:t>
            </a:r>
            <a:r>
              <a:rPr lang="en-US" altLang="en-US" sz="4800" dirty="0"/>
              <a:t>Radicals</a:t>
            </a:r>
            <a:br>
              <a:rPr lang="en-US" altLang="en-US" sz="4800" dirty="0"/>
            </a:br>
            <a:endParaRPr lang="en-US" altLang="en-US" sz="4800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/>
          <a:lstStyle/>
          <a:p>
            <a:pPr>
              <a:lnSpc>
                <a:spcPct val="80000"/>
              </a:lnSpc>
            </a:pPr>
            <a:endParaRPr lang="en-US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32522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Adding &amp; Subtracting </a:t>
            </a:r>
            <a:br>
              <a:rPr lang="en-US" altLang="en-US"/>
            </a:br>
            <a:r>
              <a:rPr lang="en-US" altLang="en-US">
                <a:solidFill>
                  <a:schemeClr val="accent1"/>
                </a:solidFill>
              </a:rPr>
              <a:t>Like Radicals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38400" y="1600200"/>
            <a:ext cx="5867400" cy="4495800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None/>
            </a:pPr>
            <a:r>
              <a:rPr lang="en-US" altLang="en-US" sz="2800"/>
              <a:t>Vocab:</a:t>
            </a:r>
            <a:r>
              <a:rPr lang="en-US" altLang="en-US" sz="2800">
                <a:solidFill>
                  <a:schemeClr val="hlink"/>
                </a:solidFill>
              </a:rPr>
              <a:t> like radicals</a:t>
            </a:r>
          </a:p>
          <a:p>
            <a:r>
              <a:rPr lang="en-US" altLang="en-US" sz="2800"/>
              <a:t>radicals that contain the same radicand </a:t>
            </a:r>
          </a:p>
          <a:p>
            <a:endParaRPr lang="en-US" altLang="en-US" sz="280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/>
              <a:t>Examples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800"/>
          </a:p>
          <a:p>
            <a:pPr>
              <a:buFont typeface="Wingdings" panose="05000000000000000000" pitchFamily="2" charset="2"/>
              <a:buNone/>
            </a:pPr>
            <a:endParaRPr lang="en-US" altLang="en-US" sz="2800"/>
          </a:p>
        </p:txBody>
      </p:sp>
      <p:graphicFrame>
        <p:nvGraphicFramePr>
          <p:cNvPr id="14848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505200" y="4419600"/>
          <a:ext cx="2360613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17" name="Equation" r:id="rId3" imgW="876300" imgH="228600" progId="Equation.DSMT4">
                  <p:embed/>
                </p:oleObj>
              </mc:Choice>
              <mc:Fallback>
                <p:oleObj name="Equation" r:id="rId3" imgW="8763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419600"/>
                        <a:ext cx="2360613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8486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662363" y="5334000"/>
          <a:ext cx="3189287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18" name="Equation" r:id="rId5" imgW="1244600" imgH="228600" progId="Equation.DSMT4">
                  <p:embed/>
                </p:oleObj>
              </mc:Choice>
              <mc:Fallback>
                <p:oleObj name="Equation" r:id="rId5" imgW="124460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2363" y="5334000"/>
                        <a:ext cx="3189287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8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Steps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38400" y="1219200"/>
            <a:ext cx="6248400" cy="2133600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US" altLang="en-US" sz="2800"/>
              <a:t>Simplify each radical expression</a:t>
            </a:r>
          </a:p>
          <a:p>
            <a:pPr marL="533400" indent="-533400">
              <a:buFontTx/>
              <a:buAutoNum type="arabicPeriod"/>
            </a:pPr>
            <a:r>
              <a:rPr lang="en-US" altLang="en-US" sz="2800"/>
              <a:t>Combine like radicals</a:t>
            </a:r>
          </a:p>
          <a:p>
            <a:pPr marL="533400" indent="-533400">
              <a:buClrTx/>
            </a:pPr>
            <a:r>
              <a:rPr lang="en-US" altLang="en-US" sz="2800">
                <a:solidFill>
                  <a:schemeClr val="hlink"/>
                </a:solidFill>
              </a:rPr>
              <a:t>Note:</a:t>
            </a:r>
            <a:r>
              <a:rPr lang="en-US" altLang="en-US" sz="2800"/>
              <a:t> This is extremely similar to combining like terms</a:t>
            </a:r>
          </a:p>
          <a:p>
            <a:pPr marL="533400" indent="-533400">
              <a:buFont typeface="Wingdings" panose="05000000000000000000" pitchFamily="2" charset="2"/>
              <a:buNone/>
            </a:pPr>
            <a:endParaRPr lang="en-US" altLang="en-US" sz="2800"/>
          </a:p>
          <a:p>
            <a:pPr marL="533400" indent="-533400">
              <a:buFont typeface="Wingdings" panose="05000000000000000000" pitchFamily="2" charset="2"/>
              <a:buNone/>
            </a:pPr>
            <a:endParaRPr lang="en-US" altLang="en-US" sz="2800"/>
          </a:p>
        </p:txBody>
      </p:sp>
      <p:graphicFrame>
        <p:nvGraphicFramePr>
          <p:cNvPr id="15155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590800" y="3276600"/>
          <a:ext cx="2286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34" name="Equation" r:id="rId3" imgW="799753" imgH="177723" progId="Equation.DSMT4">
                  <p:embed/>
                </p:oleObj>
              </mc:Choice>
              <mc:Fallback>
                <p:oleObj name="Equation" r:id="rId3" imgW="799753" imgH="177723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276600"/>
                        <a:ext cx="2286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1558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486400" y="3340100"/>
          <a:ext cx="3200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35" name="Equation" r:id="rId5" imgW="1600200" imgH="203200" progId="Equation.DSMT4">
                  <p:embed/>
                </p:oleObj>
              </mc:Choice>
              <mc:Fallback>
                <p:oleObj name="Equation" r:id="rId5" imgW="1600200" imgH="203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340100"/>
                        <a:ext cx="32004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1560" name="Object 8"/>
          <p:cNvGraphicFramePr>
            <a:graphicFrameLocks noChangeAspect="1"/>
          </p:cNvGraphicFramePr>
          <p:nvPr/>
        </p:nvGraphicFramePr>
        <p:xfrm>
          <a:off x="2209800" y="5181600"/>
          <a:ext cx="6705600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36" name="Equation" r:id="rId7" imgW="2222500" imgH="228600" progId="Equation.DSMT4">
                  <p:embed/>
                </p:oleObj>
              </mc:Choice>
              <mc:Fallback>
                <p:oleObj name="Equation" r:id="rId7" imgW="2222500" imgH="228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181600"/>
                        <a:ext cx="6705600" cy="690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1561" name="Object 9"/>
          <p:cNvGraphicFramePr>
            <a:graphicFrameLocks noChangeAspect="1"/>
          </p:cNvGraphicFramePr>
          <p:nvPr/>
        </p:nvGraphicFramePr>
        <p:xfrm>
          <a:off x="2514600" y="4114800"/>
          <a:ext cx="3429000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37" name="Equation" r:id="rId9" imgW="1129810" imgH="215806" progId="Equation.DSMT4">
                  <p:embed/>
                </p:oleObj>
              </mc:Choice>
              <mc:Fallback>
                <p:oleObj name="Equation" r:id="rId9" imgW="1129810" imgH="215806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114800"/>
                        <a:ext cx="3429000" cy="65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1562" name="Line 10"/>
          <p:cNvSpPr>
            <a:spLocks noChangeShapeType="1"/>
          </p:cNvSpPr>
          <p:nvPr/>
        </p:nvSpPr>
        <p:spPr bwMode="auto">
          <a:xfrm>
            <a:off x="2667000" y="3733800"/>
            <a:ext cx="4572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63" name="Line 11"/>
          <p:cNvSpPr>
            <a:spLocks noChangeShapeType="1"/>
          </p:cNvSpPr>
          <p:nvPr/>
        </p:nvSpPr>
        <p:spPr bwMode="auto">
          <a:xfrm>
            <a:off x="3429000" y="3733800"/>
            <a:ext cx="4572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64" name="Line 12"/>
          <p:cNvSpPr>
            <a:spLocks noChangeShapeType="1"/>
          </p:cNvSpPr>
          <p:nvPr/>
        </p:nvSpPr>
        <p:spPr bwMode="auto">
          <a:xfrm>
            <a:off x="5410200" y="3733800"/>
            <a:ext cx="4572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65" name="Line 13"/>
          <p:cNvSpPr>
            <a:spLocks noChangeShapeType="1"/>
          </p:cNvSpPr>
          <p:nvPr/>
        </p:nvSpPr>
        <p:spPr bwMode="auto">
          <a:xfrm>
            <a:off x="6629400" y="3733800"/>
            <a:ext cx="381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66" name="Line 14"/>
          <p:cNvSpPr>
            <a:spLocks noChangeShapeType="1"/>
          </p:cNvSpPr>
          <p:nvPr/>
        </p:nvSpPr>
        <p:spPr bwMode="auto">
          <a:xfrm>
            <a:off x="7162800" y="3733800"/>
            <a:ext cx="457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67" name="Line 15"/>
          <p:cNvSpPr>
            <a:spLocks noChangeShapeType="1"/>
          </p:cNvSpPr>
          <p:nvPr/>
        </p:nvSpPr>
        <p:spPr bwMode="auto">
          <a:xfrm>
            <a:off x="6019800" y="3733800"/>
            <a:ext cx="457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68" name="Line 16"/>
          <p:cNvSpPr>
            <a:spLocks noChangeShapeType="1"/>
          </p:cNvSpPr>
          <p:nvPr/>
        </p:nvSpPr>
        <p:spPr bwMode="auto">
          <a:xfrm>
            <a:off x="3810000" y="4724400"/>
            <a:ext cx="8382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69" name="Line 17"/>
          <p:cNvSpPr>
            <a:spLocks noChangeShapeType="1"/>
          </p:cNvSpPr>
          <p:nvPr/>
        </p:nvSpPr>
        <p:spPr bwMode="auto">
          <a:xfrm>
            <a:off x="2590800" y="4724400"/>
            <a:ext cx="762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70" name="Line 18"/>
          <p:cNvSpPr>
            <a:spLocks noChangeShapeType="1"/>
          </p:cNvSpPr>
          <p:nvPr/>
        </p:nvSpPr>
        <p:spPr bwMode="auto">
          <a:xfrm>
            <a:off x="4648200" y="5791200"/>
            <a:ext cx="6858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71" name="Line 19"/>
          <p:cNvSpPr>
            <a:spLocks noChangeShapeType="1"/>
          </p:cNvSpPr>
          <p:nvPr/>
        </p:nvSpPr>
        <p:spPr bwMode="auto">
          <a:xfrm>
            <a:off x="3505200" y="5791200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72" name="Line 20"/>
          <p:cNvSpPr>
            <a:spLocks noChangeShapeType="1"/>
          </p:cNvSpPr>
          <p:nvPr/>
        </p:nvSpPr>
        <p:spPr bwMode="auto">
          <a:xfrm>
            <a:off x="5791200" y="5791200"/>
            <a:ext cx="838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73" name="Line 21"/>
          <p:cNvSpPr>
            <a:spLocks noChangeShapeType="1"/>
          </p:cNvSpPr>
          <p:nvPr/>
        </p:nvSpPr>
        <p:spPr bwMode="auto">
          <a:xfrm>
            <a:off x="2286000" y="5791200"/>
            <a:ext cx="6858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1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1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1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1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1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51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51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51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51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5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51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1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51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51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altLang="en-US"/>
              <a:t>Example1</a:t>
            </a:r>
          </a:p>
        </p:txBody>
      </p:sp>
      <p:graphicFrame>
        <p:nvGraphicFramePr>
          <p:cNvPr id="154633" name="Object 9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06127194"/>
              </p:ext>
            </p:extLst>
          </p:nvPr>
        </p:nvGraphicFramePr>
        <p:xfrm>
          <a:off x="3586162" y="2405063"/>
          <a:ext cx="3038475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19" name="Equation" r:id="rId3" imgW="1257300" imgH="228600" progId="Equation.DSMT4">
                  <p:embed/>
                </p:oleObj>
              </mc:Choice>
              <mc:Fallback>
                <p:oleObj name="Equation" r:id="rId3" imgW="125730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6162" y="2405063"/>
                        <a:ext cx="3038475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635" name="Object 11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191000" y="3733800"/>
          <a:ext cx="16764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20" name="Equation" r:id="rId5" imgW="698500" imgH="228600" progId="Equation.DSMT4">
                  <p:embed/>
                </p:oleObj>
              </mc:Choice>
              <mc:Fallback>
                <p:oleObj name="Equation" r:id="rId5" imgW="698500" imgH="228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733800"/>
                        <a:ext cx="167640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637" name="Object 1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198938" y="3124200"/>
          <a:ext cx="19653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21" name="Equation" r:id="rId7" imgW="888614" imgH="241195" progId="Equation.DSMT4">
                  <p:embed/>
                </p:oleObj>
              </mc:Choice>
              <mc:Fallback>
                <p:oleObj name="Equation" r:id="rId7" imgW="888614" imgH="241195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8938" y="3124200"/>
                        <a:ext cx="196532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639" name="Object 15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4724400" y="4495800"/>
          <a:ext cx="7620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22" name="Equation" r:id="rId9" imgW="304668" imgH="228501" progId="Equation.DSMT4">
                  <p:embed/>
                </p:oleObj>
              </mc:Choice>
              <mc:Fallback>
                <p:oleObj name="Equation" r:id="rId9" imgW="304668" imgH="228501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495800"/>
                        <a:ext cx="7620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630" name="Object 6"/>
          <p:cNvGraphicFramePr>
            <a:graphicFrameLocks noChangeAspect="1"/>
          </p:cNvGraphicFramePr>
          <p:nvPr/>
        </p:nvGraphicFramePr>
        <p:xfrm>
          <a:off x="3962400" y="1676400"/>
          <a:ext cx="2286000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23" name="Equation" r:id="rId11" imgW="800100" imgH="228600" progId="Equation.DSMT4">
                  <p:embed/>
                </p:oleObj>
              </mc:Choice>
              <mc:Fallback>
                <p:oleObj name="Equation" r:id="rId11" imgW="80010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676400"/>
                        <a:ext cx="2286000" cy="652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641" name="Rectangle 17"/>
          <p:cNvSpPr>
            <a:spLocks noChangeArrowheads="1"/>
          </p:cNvSpPr>
          <p:nvPr/>
        </p:nvSpPr>
        <p:spPr bwMode="auto">
          <a:xfrm>
            <a:off x="4572000" y="4495800"/>
            <a:ext cx="1143000" cy="6096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42" name="Line 18"/>
          <p:cNvSpPr>
            <a:spLocks noChangeShapeType="1"/>
          </p:cNvSpPr>
          <p:nvPr/>
        </p:nvSpPr>
        <p:spPr bwMode="auto">
          <a:xfrm>
            <a:off x="5181600" y="4267200"/>
            <a:ext cx="609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643" name="Line 19"/>
          <p:cNvSpPr>
            <a:spLocks noChangeShapeType="1"/>
          </p:cNvSpPr>
          <p:nvPr/>
        </p:nvSpPr>
        <p:spPr bwMode="auto">
          <a:xfrm>
            <a:off x="4267200" y="4267200"/>
            <a:ext cx="609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4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4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4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4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4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4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54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altLang="en-US"/>
              <a:t>Example2</a:t>
            </a:r>
          </a:p>
        </p:txBody>
      </p:sp>
      <p:graphicFrame>
        <p:nvGraphicFramePr>
          <p:cNvPr id="159747" name="Object 3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81896623"/>
              </p:ext>
            </p:extLst>
          </p:nvPr>
        </p:nvGraphicFramePr>
        <p:xfrm>
          <a:off x="3691851" y="2478087"/>
          <a:ext cx="2608792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830" name="Equation" r:id="rId3" imgW="1079500" imgH="228600" progId="Equation.DSMT4">
                  <p:embed/>
                </p:oleObj>
              </mc:Choice>
              <mc:Fallback>
                <p:oleObj name="Equation" r:id="rId3" imgW="10795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1851" y="2478087"/>
                        <a:ext cx="2608792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748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192588" y="3776663"/>
          <a:ext cx="167322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831" name="Equation" r:id="rId5" imgW="825500" imgH="228600" progId="Equation.DSMT4">
                  <p:embed/>
                </p:oleObj>
              </mc:Choice>
              <mc:Fallback>
                <p:oleObj name="Equation" r:id="rId5" imgW="8255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2588" y="3776663"/>
                        <a:ext cx="1673225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749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886200" y="3124200"/>
          <a:ext cx="24384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832" name="Equation" r:id="rId7" imgW="1054100" imgH="241300" progId="Equation.DSMT4">
                  <p:embed/>
                </p:oleObj>
              </mc:Choice>
              <mc:Fallback>
                <p:oleObj name="Equation" r:id="rId7" imgW="1054100" imgH="2413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124200"/>
                        <a:ext cx="24384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751" name="Object 7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4724400" y="4495800"/>
          <a:ext cx="7620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833" name="Equation" r:id="rId9" imgW="304668" imgH="228501" progId="Equation.DSMT4">
                  <p:embed/>
                </p:oleObj>
              </mc:Choice>
              <mc:Fallback>
                <p:oleObj name="Equation" r:id="rId9" imgW="304668" imgH="228501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495800"/>
                        <a:ext cx="7620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750" name="Object 6"/>
          <p:cNvGraphicFramePr>
            <a:graphicFrameLocks noChangeAspect="1"/>
          </p:cNvGraphicFramePr>
          <p:nvPr/>
        </p:nvGraphicFramePr>
        <p:xfrm>
          <a:off x="3889375" y="1676400"/>
          <a:ext cx="2432050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834" name="Equation" r:id="rId11" imgW="850900" imgH="228600" progId="Equation.DSMT4">
                  <p:embed/>
                </p:oleObj>
              </mc:Choice>
              <mc:Fallback>
                <p:oleObj name="Equation" r:id="rId11" imgW="85090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375" y="1676400"/>
                        <a:ext cx="2432050" cy="652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4572000" y="4495800"/>
            <a:ext cx="1143000" cy="6096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53" name="Line 9"/>
          <p:cNvSpPr>
            <a:spLocks noChangeShapeType="1"/>
          </p:cNvSpPr>
          <p:nvPr/>
        </p:nvSpPr>
        <p:spPr bwMode="auto">
          <a:xfrm>
            <a:off x="5181600" y="4267200"/>
            <a:ext cx="609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754" name="Line 10"/>
          <p:cNvSpPr>
            <a:spLocks noChangeShapeType="1"/>
          </p:cNvSpPr>
          <p:nvPr/>
        </p:nvSpPr>
        <p:spPr bwMode="auto">
          <a:xfrm>
            <a:off x="4267200" y="4267200"/>
            <a:ext cx="609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9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9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9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9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9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9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59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altLang="en-US"/>
              <a:t>Example3</a:t>
            </a:r>
          </a:p>
        </p:txBody>
      </p:sp>
      <p:graphicFrame>
        <p:nvGraphicFramePr>
          <p:cNvPr id="160771" name="Object 3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45448705"/>
              </p:ext>
            </p:extLst>
          </p:nvPr>
        </p:nvGraphicFramePr>
        <p:xfrm>
          <a:off x="3280918" y="2328863"/>
          <a:ext cx="3801364" cy="743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54" name="Equation" r:id="rId3" imgW="1168400" imgH="228600" progId="Equation.DSMT4">
                  <p:embed/>
                </p:oleObj>
              </mc:Choice>
              <mc:Fallback>
                <p:oleObj name="Equation" r:id="rId3" imgW="11684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0918" y="2328863"/>
                        <a:ext cx="3801364" cy="7437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0772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191000" y="3795713"/>
          <a:ext cx="167640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55" name="Equation" r:id="rId5" imgW="850531" imgH="215806" progId="Equation.DSMT4">
                  <p:embed/>
                </p:oleObj>
              </mc:Choice>
              <mc:Fallback>
                <p:oleObj name="Equation" r:id="rId5" imgW="850531" imgH="215806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795713"/>
                        <a:ext cx="1676400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0773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810000" y="3048000"/>
          <a:ext cx="2589213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56" name="Equation" r:id="rId7" imgW="1066800" imgH="241300" progId="Equation.DSMT4">
                  <p:embed/>
                </p:oleObj>
              </mc:Choice>
              <mc:Fallback>
                <p:oleObj name="Equation" r:id="rId7" imgW="1066800" imgH="2413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048000"/>
                        <a:ext cx="2589213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0775" name="Object 7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4724400" y="4572000"/>
          <a:ext cx="76200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57" name="Equation" r:id="rId9" imgW="393359" imgH="215713" progId="Equation.DSMT4">
                  <p:embed/>
                </p:oleObj>
              </mc:Choice>
              <mc:Fallback>
                <p:oleObj name="Equation" r:id="rId9" imgW="393359" imgH="215713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572000"/>
                        <a:ext cx="762000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0774" name="Object 6"/>
          <p:cNvGraphicFramePr>
            <a:graphicFrameLocks noChangeAspect="1"/>
          </p:cNvGraphicFramePr>
          <p:nvPr/>
        </p:nvGraphicFramePr>
        <p:xfrm>
          <a:off x="3908425" y="1676400"/>
          <a:ext cx="2393950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58" name="Equation" r:id="rId11" imgW="838200" imgH="228600" progId="Equation.DSMT4">
                  <p:embed/>
                </p:oleObj>
              </mc:Choice>
              <mc:Fallback>
                <p:oleObj name="Equation" r:id="rId11" imgW="83820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8425" y="1676400"/>
                        <a:ext cx="2393950" cy="652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0776" name="Rectangle 8"/>
          <p:cNvSpPr>
            <a:spLocks noChangeArrowheads="1"/>
          </p:cNvSpPr>
          <p:nvPr/>
        </p:nvSpPr>
        <p:spPr bwMode="auto">
          <a:xfrm>
            <a:off x="4572000" y="4495800"/>
            <a:ext cx="1143000" cy="6096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77" name="Line 9"/>
          <p:cNvSpPr>
            <a:spLocks noChangeShapeType="1"/>
          </p:cNvSpPr>
          <p:nvPr/>
        </p:nvSpPr>
        <p:spPr bwMode="auto">
          <a:xfrm>
            <a:off x="5181600" y="4267200"/>
            <a:ext cx="609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778" name="Line 10"/>
          <p:cNvSpPr>
            <a:spLocks noChangeShapeType="1"/>
          </p:cNvSpPr>
          <p:nvPr/>
        </p:nvSpPr>
        <p:spPr bwMode="auto">
          <a:xfrm>
            <a:off x="4267200" y="4267200"/>
            <a:ext cx="609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0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0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0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0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60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60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BFA15955A4A41B578FF65188B3E7A" ma:contentTypeVersion="16" ma:contentTypeDescription="Create a new document." ma:contentTypeScope="" ma:versionID="add02ed1c0ec0e4767cd7af9b7c031f0">
  <xsd:schema xmlns:xsd="http://www.w3.org/2001/XMLSchema" xmlns:xs="http://www.w3.org/2001/XMLSchema" xmlns:p="http://schemas.microsoft.com/office/2006/metadata/properties" xmlns:ns1="http://schemas.microsoft.com/sharepoint/v3" xmlns:ns3="c2d5b24f-4081-4d28-a220-dd6f6bbe9446" xmlns:ns4="16afbebc-ab32-44c2-80b1-4304b5458266" targetNamespace="http://schemas.microsoft.com/office/2006/metadata/properties" ma:root="true" ma:fieldsID="83937d604d59d6b20847e1b656a40358" ns1:_="" ns3:_="" ns4:_="">
    <xsd:import namespace="http://schemas.microsoft.com/sharepoint/v3"/>
    <xsd:import namespace="c2d5b24f-4081-4d28-a220-dd6f6bbe9446"/>
    <xsd:import namespace="16afbebc-ab32-44c2-80b1-4304b545826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Time" minOccurs="0"/>
                <xsd:element ref="ns3:LastSharedByUser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1:_ip_UnifiedCompliancePolicyProperties" minOccurs="0"/>
                <xsd:element ref="ns1:_ip_UnifiedCompliancePolicyUIAction" minOccurs="0"/>
                <xsd:element ref="ns4:MediaServiceOCR" minOccurs="0"/>
                <xsd:element ref="ns4:MediaServiceDateTaken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d5b24f-4081-4d28-a220-dd6f6bbe944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Time" ma:index="11" nillable="true" ma:displayName="Last Shared By Time" ma:internalName="LastSharedByTime" ma:readOnly="true">
      <xsd:simpleType>
        <xsd:restriction base="dms:DateTime"/>
      </xsd:simpleType>
    </xsd:element>
    <xsd:element name="LastSharedByUser" ma:index="12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afbebc-ab32-44c2-80b1-4304b54582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D666892-2868-47BA-B4A3-B3E17FA5CC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2d5b24f-4081-4d28-a220-dd6f6bbe9446"/>
    <ds:schemaRef ds:uri="16afbebc-ab32-44c2-80b1-4304b54582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E9C8A98-5E62-4B1B-834C-0CED79C928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E67E0A8-B66C-474E-8DB6-407C3C6C153C}">
  <ds:schemaRefs>
    <ds:schemaRef ds:uri="http://schemas.microsoft.com/sharepoint/v3"/>
    <ds:schemaRef ds:uri="16afbebc-ab32-44c2-80b1-4304b5458266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c2d5b24f-4081-4d28-a220-dd6f6bbe9446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3564</TotalTime>
  <Words>38</Words>
  <Application>Microsoft Office PowerPoint</Application>
  <PresentationFormat>On-screen Show (4:3)</PresentationFormat>
  <Paragraphs>14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Equation</vt:lpstr>
      <vt:lpstr>10.3 a  Operations with Radicals </vt:lpstr>
      <vt:lpstr>Adding &amp; Subtracting  Like Radicals</vt:lpstr>
      <vt:lpstr>Steps</vt:lpstr>
      <vt:lpstr>Example1</vt:lpstr>
      <vt:lpstr>Example2</vt:lpstr>
      <vt:lpstr>Example3</vt:lpstr>
    </vt:vector>
  </TitlesOfParts>
  <Company>Rensselaer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student</dc:creator>
  <cp:lastModifiedBy>Reaves, Nathan</cp:lastModifiedBy>
  <cp:revision>175</cp:revision>
  <dcterms:created xsi:type="dcterms:W3CDTF">2004-08-23T00:58:58Z</dcterms:created>
  <dcterms:modified xsi:type="dcterms:W3CDTF">2020-04-21T19:58:36Z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0x0101009DABFA15955A4A41B578FF65188B3E7A</vt:lpwstr>
  </property>
</Properties>
</file>